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Noto Sans" panose="020B0502040504020204" pitchFamily="34" charset="0"/>
      <p:regular r:id="rId18"/>
      <p:bold r:id="rId19"/>
      <p:italic r:id="rId20"/>
      <p:boldItalic r:id="rId21"/>
    </p:embeddedFont>
    <p:embeddedFont>
      <p:font typeface="Noto Sans Bold" panose="020B0802040504020204"/>
      <p:regular r:id="rId22"/>
      <p:bold r:id="rId23"/>
    </p:embeddedFont>
    <p:embeddedFont>
      <p:font typeface="Noto Sans Bold Italics" panose="020B0502040504020204" pitchFamily="34" charset="0"/>
      <p:regular r:id="rId24"/>
    </p:embeddedFont>
    <p:embeddedFont>
      <p:font typeface="Noto Sans Italics" panose="020B0502040504020204" pitchFamily="34" charset="0"/>
      <p:regular r:id="rId25"/>
    </p:embeddedFont>
    <p:embeddedFont>
      <p:font typeface="Open Sans Bold" panose="020B0806030504020204" pitchFamily="34" charset="0"/>
      <p:regular r:id="rId26"/>
      <p:bold r:id="rId27"/>
    </p:embeddedFont>
    <p:embeddedFont>
      <p:font typeface="Phenomena"/>
      <p:regular r:id="rId28"/>
    </p:embeddedFont>
    <p:embeddedFont>
      <p:font typeface="Phenomena Bold"/>
      <p:regular r:id="rId29"/>
      <p:bold r:id="rId30"/>
    </p:embeddedFont>
    <p:embeddedFont>
      <p:font typeface="Times New Roman Bold" panose="02030802070405020303" pitchFamily="18" charset="77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pos="576" userDrawn="1">
          <p15:clr>
            <a:srgbClr val="A4A3A4"/>
          </p15:clr>
        </p15:guide>
        <p15:guide id="3" orient="horz" pos="1128" userDrawn="1">
          <p15:clr>
            <a:srgbClr val="A4A3A4"/>
          </p15:clr>
        </p15:guide>
        <p15:guide id="4" orient="horz" pos="18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7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422" autoAdjust="0"/>
  </p:normalViewPr>
  <p:slideViewPr>
    <p:cSldViewPr>
      <p:cViewPr varScale="1">
        <p:scale>
          <a:sx n="58" d="100"/>
          <a:sy n="58" d="100"/>
        </p:scale>
        <p:origin x="360" y="224"/>
      </p:cViewPr>
      <p:guideLst>
        <p:guide orient="horz" pos="1416"/>
        <p:guide pos="576"/>
        <p:guide orient="horz" pos="1128"/>
        <p:guide orient="horz" pos="18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13.04.2026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>
            <a:spLocks noGrp="1"/>
          </p:cNvSpPr>
          <p:nvPr>
            <p:ph type="title" idx="4294967295"/>
          </p:nvPr>
        </p:nvSpPr>
        <p:spPr>
          <a:xfrm>
            <a:off x="8153400" y="1248407"/>
            <a:ext cx="9135684" cy="43611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99" b="1" i="0" u="none" strike="noStrike" kern="1200" cap="none" spc="0" normalizeH="0" baseline="0" noProof="0" dirty="0">
                <a:ln>
                  <a:noFill/>
                </a:ln>
                <a:solidFill>
                  <a:srgbClr val="157AA3"/>
                </a:solidFill>
                <a:effectLst/>
                <a:uLnTx/>
                <a:uFillTx/>
                <a:latin typeface="Phenomena Bold"/>
                <a:ea typeface="Phenomena Bold"/>
                <a:cs typeface="Phenomena Bold"/>
                <a:sym typeface="Phenomena Bold"/>
              </a:rPr>
              <a:t>How to Talk About Gaps</a:t>
            </a:r>
          </a:p>
          <a:p>
            <a:pPr marL="0" marR="0" lvl="0" indent="0" algn="ctr" defTabSz="914400" rtl="0" eaLnBrk="1" fontAlgn="auto" latinLnBrk="0" hangingPunct="1">
              <a:lnSpc>
                <a:spcPts val="11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99" b="1" i="0" u="none" strike="noStrike" kern="1200" cap="none" spc="0" normalizeH="0" baseline="0" noProof="0" dirty="0">
                <a:ln>
                  <a:noFill/>
                </a:ln>
                <a:solidFill>
                  <a:srgbClr val="157AA3"/>
                </a:solidFill>
                <a:effectLst/>
                <a:uLnTx/>
                <a:uFillTx/>
                <a:latin typeface="Phenomena Bold"/>
                <a:ea typeface="Phenomena Bold"/>
                <a:cs typeface="Phenomena Bold"/>
                <a:sym typeface="Phenomena Bold"/>
              </a:rPr>
              <a:t> &amp; </a:t>
            </a:r>
          </a:p>
          <a:p>
            <a:pPr marL="0" marR="0" lvl="0" indent="0" algn="ctr" defTabSz="914400" rtl="0" eaLnBrk="1" fontAlgn="auto" latinLnBrk="0" hangingPunct="1">
              <a:lnSpc>
                <a:spcPts val="1161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99" b="1" i="0" u="none" strike="noStrike" kern="1200" cap="none" spc="0" normalizeH="0" baseline="0" noProof="0" dirty="0">
                <a:ln>
                  <a:noFill/>
                </a:ln>
                <a:solidFill>
                  <a:srgbClr val="157AA3"/>
                </a:solidFill>
                <a:effectLst/>
                <a:uLnTx/>
                <a:uFillTx/>
                <a:latin typeface="Phenomena Bold"/>
                <a:ea typeface="Phenomena Bold"/>
                <a:cs typeface="Phenomena Bold"/>
                <a:sym typeface="Phenomena Bold"/>
              </a:rPr>
              <a:t>Challenges in Your CV</a:t>
            </a:r>
          </a:p>
        </p:txBody>
      </p:sp>
      <p:sp>
        <p:nvSpPr>
          <p:cNvPr id="5" name="Freeform 5" descr="Coaching Close to You logo"/>
          <p:cNvSpPr/>
          <p:nvPr/>
        </p:nvSpPr>
        <p:spPr>
          <a:xfrm>
            <a:off x="9152316" y="5907052"/>
            <a:ext cx="8241251" cy="3351248"/>
          </a:xfrm>
          <a:custGeom>
            <a:avLst/>
            <a:gdLst/>
            <a:ahLst/>
            <a:cxnLst/>
            <a:rect l="l" t="t" r="r" b="b"/>
            <a:pathLst>
              <a:path w="8241251" h="3351248">
                <a:moveTo>
                  <a:pt x="0" y="0"/>
                </a:moveTo>
                <a:lnTo>
                  <a:pt x="8241251" y="0"/>
                </a:lnTo>
                <a:lnTo>
                  <a:pt x="8241251" y="3351248"/>
                </a:lnTo>
                <a:lnTo>
                  <a:pt x="0" y="3351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601" b="-175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 descr="Smiling dark haired woman wearing a blue blazer"/>
          <p:cNvSpPr/>
          <p:nvPr/>
        </p:nvSpPr>
        <p:spPr>
          <a:xfrm>
            <a:off x="1028700" y="827624"/>
            <a:ext cx="6030004" cy="8430676"/>
          </a:xfrm>
          <a:custGeom>
            <a:avLst/>
            <a:gdLst/>
            <a:ahLst/>
            <a:cxnLst/>
            <a:rect l="l" t="t" r="r" b="b"/>
            <a:pathLst>
              <a:path w="6030004" h="8430676">
                <a:moveTo>
                  <a:pt x="0" y="0"/>
                </a:moveTo>
                <a:lnTo>
                  <a:pt x="6030004" y="0"/>
                </a:lnTo>
                <a:lnTo>
                  <a:pt x="6030004" y="8430676"/>
                </a:lnTo>
                <a:lnTo>
                  <a:pt x="0" y="84306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53" t="-902" b="-90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4363249" y="9840560"/>
            <a:ext cx="404624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E5DEDB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©coachingclosetoyou. All rights reserved 2025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73783" y="8392565"/>
            <a:ext cx="2951596" cy="937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5"/>
              </a:lnSpc>
              <a:spcBef>
                <a:spcPct val="0"/>
              </a:spcBef>
            </a:pPr>
            <a:r>
              <a:rPr lang="en-US" sz="5454" b="1">
                <a:solidFill>
                  <a:srgbClr val="1D8FBD"/>
                </a:solidFill>
                <a:latin typeface="Phenomena Bold"/>
                <a:ea typeface="Phenomena Bold"/>
                <a:cs typeface="Phenomena Bold"/>
                <a:sym typeface="Phenomena Bold"/>
              </a:rPr>
              <a:t>Melissa Roa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267700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00389" y="723900"/>
            <a:ext cx="4785714" cy="1522476"/>
          </a:xfrm>
          <a:custGeom>
            <a:avLst/>
            <a:gdLst/>
            <a:ahLst/>
            <a:cxnLst/>
            <a:rect l="l" t="t" r="r" b="b"/>
            <a:pathLst>
              <a:path w="1260435" h="400981">
                <a:moveTo>
                  <a:pt x="82503" y="0"/>
                </a:moveTo>
                <a:lnTo>
                  <a:pt x="1177932" y="0"/>
                </a:lnTo>
                <a:cubicBezTo>
                  <a:pt x="1199813" y="0"/>
                  <a:pt x="1220798" y="8692"/>
                  <a:pt x="1236270" y="24165"/>
                </a:cubicBezTo>
                <a:cubicBezTo>
                  <a:pt x="1251743" y="39637"/>
                  <a:pt x="1260435" y="60622"/>
                  <a:pt x="1260435" y="82503"/>
                </a:cubicBezTo>
                <a:lnTo>
                  <a:pt x="1260435" y="318478"/>
                </a:lnTo>
                <a:cubicBezTo>
                  <a:pt x="1260435" y="340359"/>
                  <a:pt x="1251743" y="361344"/>
                  <a:pt x="1236270" y="376817"/>
                </a:cubicBezTo>
                <a:cubicBezTo>
                  <a:pt x="1220798" y="392289"/>
                  <a:pt x="1199813" y="400981"/>
                  <a:pt x="1177932" y="400981"/>
                </a:cubicBezTo>
                <a:lnTo>
                  <a:pt x="82503" y="400981"/>
                </a:lnTo>
                <a:cubicBezTo>
                  <a:pt x="60622" y="400981"/>
                  <a:pt x="39637" y="392289"/>
                  <a:pt x="24165" y="376817"/>
                </a:cubicBezTo>
                <a:cubicBezTo>
                  <a:pt x="8692" y="361344"/>
                  <a:pt x="0" y="340359"/>
                  <a:pt x="0" y="318478"/>
                </a:cubicBezTo>
                <a:lnTo>
                  <a:pt x="0" y="82503"/>
                </a:lnTo>
                <a:cubicBezTo>
                  <a:pt x="0" y="60622"/>
                  <a:pt x="8692" y="39637"/>
                  <a:pt x="24165" y="24165"/>
                </a:cubicBezTo>
                <a:cubicBezTo>
                  <a:pt x="39637" y="8692"/>
                  <a:pt x="60622" y="0"/>
                  <a:pt x="8250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>
              <a:solidFill>
                <a:srgbClr val="157AA3"/>
              </a:solidFill>
            </a:endParaRPr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6600389" y="342900"/>
            <a:ext cx="4785714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Who am 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4610100"/>
            <a:ext cx="16383000" cy="4261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I’m a Career Coach and Certified Life &amp; Business Coach with over 9 years of experience. I use NLP techniques to boost self-awareness and help professionals align their careers with purpose. My focus is on career strategy and growth, empowering people to move forward with clarity, confidence, structure, and intention.</a:t>
            </a:r>
          </a:p>
          <a:p>
            <a:pPr algn="just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grpSp>
        <p:nvGrpSpPr>
          <p:cNvPr id="7" name="Group 7" descr="Smiling dark haired woman wearing a pink checked blazer"/>
          <p:cNvGrpSpPr>
            <a:grpSpLocks noChangeAspect="1"/>
          </p:cNvGrpSpPr>
          <p:nvPr/>
        </p:nvGrpSpPr>
        <p:grpSpPr>
          <a:xfrm>
            <a:off x="1028700" y="825553"/>
            <a:ext cx="3222067" cy="3222054"/>
            <a:chOff x="0" y="0"/>
            <a:chExt cx="6350000" cy="63499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b="-5027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98953" y="723900"/>
            <a:ext cx="8065672" cy="1522476"/>
          </a:xfrm>
          <a:custGeom>
            <a:avLst/>
            <a:gdLst/>
            <a:ahLst/>
            <a:cxnLst/>
            <a:rect l="l" t="t" r="r" b="b"/>
            <a:pathLst>
              <a:path w="2124292" h="400981">
                <a:moveTo>
                  <a:pt x="48953" y="0"/>
                </a:moveTo>
                <a:lnTo>
                  <a:pt x="2075339" y="0"/>
                </a:lnTo>
                <a:cubicBezTo>
                  <a:pt x="2102375" y="0"/>
                  <a:pt x="2124292" y="21917"/>
                  <a:pt x="2124292" y="48953"/>
                </a:cubicBezTo>
                <a:lnTo>
                  <a:pt x="2124292" y="352028"/>
                </a:lnTo>
                <a:cubicBezTo>
                  <a:pt x="2124292" y="365011"/>
                  <a:pt x="2119135" y="377463"/>
                  <a:pt x="2109954" y="386643"/>
                </a:cubicBezTo>
                <a:cubicBezTo>
                  <a:pt x="2100774" y="395824"/>
                  <a:pt x="2088323" y="400981"/>
                  <a:pt x="2075339" y="400981"/>
                </a:cubicBezTo>
                <a:lnTo>
                  <a:pt x="48953" y="400981"/>
                </a:lnTo>
                <a:cubicBezTo>
                  <a:pt x="21917" y="400981"/>
                  <a:pt x="0" y="379064"/>
                  <a:pt x="0" y="352028"/>
                </a:cubicBezTo>
                <a:lnTo>
                  <a:pt x="0" y="48953"/>
                </a:lnTo>
                <a:cubicBezTo>
                  <a:pt x="0" y="21917"/>
                  <a:pt x="21917" y="0"/>
                  <a:pt x="4895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>
              <a:solidFill>
                <a:srgbClr val="157AA3"/>
              </a:solidFill>
            </a:endParaRPr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5198953" y="342900"/>
            <a:ext cx="8065672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Today you'll learn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33700"/>
            <a:ext cx="16230600" cy="5031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4" lvl="1" indent="-431802">
              <a:lnSpc>
                <a:spcPts val="5600"/>
              </a:lnSpc>
              <a:spcAft>
                <a:spcPts val="1200"/>
              </a:spcAft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Reframe career gaps as valuable experiences.</a:t>
            </a:r>
          </a:p>
          <a:p>
            <a:pPr marL="863604" lvl="1" indent="-431802">
              <a:lnSpc>
                <a:spcPts val="5600"/>
              </a:lnSpc>
              <a:spcAft>
                <a:spcPts val="1200"/>
              </a:spcAft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Build a strengths-based personal story.</a:t>
            </a:r>
          </a:p>
          <a:p>
            <a:pPr marL="863604" lvl="1" indent="-431802">
              <a:lnSpc>
                <a:spcPts val="5600"/>
              </a:lnSpc>
              <a:spcAft>
                <a:spcPts val="1200"/>
              </a:spcAft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Use practical phrases in interviews &amp; applications.</a:t>
            </a:r>
          </a:p>
          <a:p>
            <a:pPr marL="863604" lvl="1" indent="-431802">
              <a:lnSpc>
                <a:spcPts val="5600"/>
              </a:lnSpc>
              <a:spcAft>
                <a:spcPts val="1200"/>
              </a:spcAft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Talk about challenges with confidence and hope</a:t>
            </a:r>
          </a:p>
          <a:p>
            <a:pPr>
              <a:lnSpc>
                <a:spcPts val="5600"/>
              </a:lnSpc>
              <a:spcAft>
                <a:spcPts val="1200"/>
              </a:spcAft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ts val="5600"/>
              </a:lnSpc>
              <a:spcBef>
                <a:spcPct val="0"/>
              </a:spcBef>
              <a:spcAft>
                <a:spcPts val="1200"/>
              </a:spcAft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43263" y="752476"/>
            <a:ext cx="9089510" cy="1522476"/>
          </a:xfrm>
          <a:custGeom>
            <a:avLst/>
            <a:gdLst/>
            <a:ahLst/>
            <a:cxnLst/>
            <a:rect l="l" t="t" r="r" b="b"/>
            <a:pathLst>
              <a:path w="2393945" h="400981">
                <a:moveTo>
                  <a:pt x="43439" y="0"/>
                </a:moveTo>
                <a:lnTo>
                  <a:pt x="2350506" y="0"/>
                </a:lnTo>
                <a:cubicBezTo>
                  <a:pt x="2374497" y="0"/>
                  <a:pt x="2393945" y="19448"/>
                  <a:pt x="2393945" y="43439"/>
                </a:cubicBezTo>
                <a:lnTo>
                  <a:pt x="2393945" y="357542"/>
                </a:lnTo>
                <a:cubicBezTo>
                  <a:pt x="2393945" y="369063"/>
                  <a:pt x="2389368" y="380112"/>
                  <a:pt x="2381222" y="388258"/>
                </a:cubicBezTo>
                <a:cubicBezTo>
                  <a:pt x="2373076" y="396405"/>
                  <a:pt x="2362027" y="400981"/>
                  <a:pt x="2350506" y="400981"/>
                </a:cubicBezTo>
                <a:lnTo>
                  <a:pt x="43439" y="400981"/>
                </a:lnTo>
                <a:cubicBezTo>
                  <a:pt x="19448" y="400981"/>
                  <a:pt x="0" y="381533"/>
                  <a:pt x="0" y="357542"/>
                </a:cubicBezTo>
                <a:lnTo>
                  <a:pt x="0" y="43439"/>
                </a:lnTo>
                <a:cubicBezTo>
                  <a:pt x="0" y="19448"/>
                  <a:pt x="19448" y="0"/>
                  <a:pt x="43439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>
              <a:solidFill>
                <a:srgbClr val="157AA3"/>
              </a:solidFill>
            </a:endParaRPr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443263" y="342899"/>
            <a:ext cx="9089510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Why Career Gaps Happen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31127" y="2933700"/>
            <a:ext cx="17066393" cy="785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03299" lvl="1" indent="-571500" algn="just">
              <a:lnSpc>
                <a:spcPts val="5599"/>
              </a:lnSpc>
              <a:buFont typeface="Arial" panose="020B0604020202020204" pitchFamily="34" charset="0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Common reasons include:</a:t>
            </a:r>
          </a:p>
          <a:p>
            <a:pPr marL="1003299" lvl="1" indent="-571500" algn="just">
              <a:lnSpc>
                <a:spcPts val="5599"/>
              </a:lnSpc>
              <a:buFont typeface="Arial" panose="020B0604020202020204" pitchFamily="34" charset="0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Health-related breaks (including disability, recovery)</a:t>
            </a:r>
          </a:p>
          <a:p>
            <a:pPr marL="1003299" lvl="1" indent="-571500" algn="just">
              <a:lnSpc>
                <a:spcPts val="5599"/>
              </a:lnSpc>
              <a:buFont typeface="Arial" panose="020B0604020202020204" pitchFamily="34" charset="0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Family or caregiving </a:t>
            </a:r>
            <a:r>
              <a:rPr lang="en-US" sz="3999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re</a:t>
            </a: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sponsibilities</a:t>
            </a:r>
          </a:p>
          <a:p>
            <a:pPr marL="1003299" lvl="1" indent="-571500" algn="just">
              <a:lnSpc>
                <a:spcPts val="5599"/>
              </a:lnSpc>
              <a:buFont typeface="Arial" panose="020B0604020202020204" pitchFamily="34" charset="0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Education or retraining</a:t>
            </a:r>
          </a:p>
          <a:p>
            <a:pPr marL="1003299" lvl="1" indent="-571500" algn="just">
              <a:lnSpc>
                <a:spcPts val="5599"/>
              </a:lnSpc>
              <a:buFont typeface="Arial" panose="020B0604020202020204" pitchFamily="34" charset="0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Relocation or personal circumstances</a:t>
            </a:r>
          </a:p>
          <a:p>
            <a:pPr marL="1003299" lvl="1" indent="-571500" algn="just">
              <a:lnSpc>
                <a:spcPts val="5599"/>
              </a:lnSpc>
              <a:buFont typeface="Arial" panose="020B0604020202020204" pitchFamily="34" charset="0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Job market conditions</a:t>
            </a:r>
          </a:p>
          <a:p>
            <a:pPr algn="just">
              <a:lnSpc>
                <a:spcPts val="5599"/>
              </a:lnSpc>
            </a:pPr>
            <a:endParaRPr lang="en-US" sz="3999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just">
              <a:lnSpc>
                <a:spcPts val="5599"/>
              </a:lnSpc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👉 Remember: You are not alone — </a:t>
            </a: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gaps are common and valid.</a:t>
            </a:r>
          </a:p>
          <a:p>
            <a:pPr algn="ctr">
              <a:lnSpc>
                <a:spcPts val="5599"/>
              </a:lnSpc>
            </a:pPr>
            <a:endParaRPr lang="en-US" sz="3999" b="1" dirty="0">
              <a:solidFill>
                <a:srgbClr val="15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just">
              <a:lnSpc>
                <a:spcPts val="5599"/>
              </a:lnSpc>
            </a:pPr>
            <a:endParaRPr lang="en-US" sz="3999" b="1" dirty="0">
              <a:solidFill>
                <a:srgbClr val="15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just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15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7478" y="723900"/>
            <a:ext cx="9089510" cy="1522476"/>
          </a:xfrm>
          <a:custGeom>
            <a:avLst/>
            <a:gdLst/>
            <a:ahLst/>
            <a:cxnLst/>
            <a:rect l="l" t="t" r="r" b="b"/>
            <a:pathLst>
              <a:path w="2393945" h="400981">
                <a:moveTo>
                  <a:pt x="43439" y="0"/>
                </a:moveTo>
                <a:lnTo>
                  <a:pt x="2350506" y="0"/>
                </a:lnTo>
                <a:cubicBezTo>
                  <a:pt x="2374497" y="0"/>
                  <a:pt x="2393945" y="19448"/>
                  <a:pt x="2393945" y="43439"/>
                </a:cubicBezTo>
                <a:lnTo>
                  <a:pt x="2393945" y="357542"/>
                </a:lnTo>
                <a:cubicBezTo>
                  <a:pt x="2393945" y="369063"/>
                  <a:pt x="2389368" y="380112"/>
                  <a:pt x="2381222" y="388258"/>
                </a:cubicBezTo>
                <a:cubicBezTo>
                  <a:pt x="2373076" y="396405"/>
                  <a:pt x="2362027" y="400981"/>
                  <a:pt x="2350506" y="400981"/>
                </a:cubicBezTo>
                <a:lnTo>
                  <a:pt x="43439" y="400981"/>
                </a:lnTo>
                <a:cubicBezTo>
                  <a:pt x="19448" y="400981"/>
                  <a:pt x="0" y="381533"/>
                  <a:pt x="0" y="357542"/>
                </a:cubicBezTo>
                <a:lnTo>
                  <a:pt x="0" y="43439"/>
                </a:lnTo>
                <a:cubicBezTo>
                  <a:pt x="0" y="19448"/>
                  <a:pt x="19448" y="0"/>
                  <a:pt x="43439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827478" y="342900"/>
            <a:ext cx="9089510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Reframing Gaps as Growth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33700"/>
            <a:ext cx="16230600" cy="4979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Instead of saying:  </a:t>
            </a: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“I was unemployed”</a:t>
            </a:r>
          </a:p>
          <a:p>
            <a:pPr>
              <a:lnSpc>
                <a:spcPts val="5599"/>
              </a:lnSpc>
            </a:pP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Reframe as: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 focused on personal growth and resilience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 gained new perspectives on problem-solving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 developed adaptability and perseverance</a:t>
            </a:r>
          </a:p>
          <a:p>
            <a:pPr marL="863599" lvl="1" indent="-431800">
              <a:lnSpc>
                <a:spcPts val="5599"/>
              </a:lnSpc>
              <a:spcBef>
                <a:spcPct val="0"/>
              </a:spcBef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 upskilled (courses, volunteering, training)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endParaRPr lang="en-US" sz="3999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61857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3869" y="723900"/>
            <a:ext cx="9552675" cy="1522476"/>
          </a:xfrm>
          <a:custGeom>
            <a:avLst/>
            <a:gdLst/>
            <a:ahLst/>
            <a:cxnLst/>
            <a:rect l="l" t="t" r="r" b="b"/>
            <a:pathLst>
              <a:path w="2515931" h="400981">
                <a:moveTo>
                  <a:pt x="41333" y="0"/>
                </a:moveTo>
                <a:lnTo>
                  <a:pt x="2474598" y="0"/>
                </a:lnTo>
                <a:cubicBezTo>
                  <a:pt x="2497425" y="0"/>
                  <a:pt x="2515931" y="18505"/>
                  <a:pt x="2515931" y="41333"/>
                </a:cubicBezTo>
                <a:lnTo>
                  <a:pt x="2515931" y="359649"/>
                </a:lnTo>
                <a:cubicBezTo>
                  <a:pt x="2515931" y="370611"/>
                  <a:pt x="2511576" y="381124"/>
                  <a:pt x="2503825" y="388875"/>
                </a:cubicBezTo>
                <a:cubicBezTo>
                  <a:pt x="2496073" y="396627"/>
                  <a:pt x="2485560" y="400981"/>
                  <a:pt x="2474598" y="400981"/>
                </a:cubicBezTo>
                <a:lnTo>
                  <a:pt x="41333" y="400981"/>
                </a:lnTo>
                <a:cubicBezTo>
                  <a:pt x="18505" y="400981"/>
                  <a:pt x="0" y="382476"/>
                  <a:pt x="0" y="359649"/>
                </a:cubicBezTo>
                <a:lnTo>
                  <a:pt x="0" y="41333"/>
                </a:lnTo>
                <a:cubicBezTo>
                  <a:pt x="0" y="30371"/>
                  <a:pt x="4355" y="19857"/>
                  <a:pt x="12106" y="12106"/>
                </a:cubicBezTo>
                <a:cubicBezTo>
                  <a:pt x="19857" y="4355"/>
                  <a:pt x="30371" y="0"/>
                  <a:pt x="4133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223869" y="342900"/>
            <a:ext cx="9552675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Strengths-Based Storytelling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62175"/>
            <a:ext cx="16916400" cy="7134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i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Your story has 3 parts:</a:t>
            </a:r>
          </a:p>
          <a:p>
            <a:pPr marL="863599" lvl="1" indent="-431800">
              <a:lnSpc>
                <a:spcPts val="5599"/>
              </a:lnSpc>
              <a:buAutoNum type="arabicPeriod"/>
            </a:pP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Past – </a:t>
            </a: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What you’ve done (experience/skills)</a:t>
            </a:r>
          </a:p>
          <a:p>
            <a:pPr marL="863599" lvl="1" indent="-431800">
              <a:lnSpc>
                <a:spcPts val="5599"/>
              </a:lnSpc>
              <a:buAutoNum type="arabicPeriod"/>
            </a:pP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Gap/Challenge – </a:t>
            </a: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Acknowledge honestly, without over-explaining</a:t>
            </a:r>
          </a:p>
          <a:p>
            <a:pPr marL="863599" lvl="1" indent="-431800">
              <a:lnSpc>
                <a:spcPts val="5599"/>
              </a:lnSpc>
              <a:buAutoNum type="arabicPeriod"/>
            </a:pP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Present &amp; Future – </a:t>
            </a: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What you bring now and where you’re going</a:t>
            </a:r>
          </a:p>
          <a:p>
            <a:pPr>
              <a:lnSpc>
                <a:spcPts val="5599"/>
              </a:lnSpc>
            </a:pPr>
            <a:endParaRPr lang="en-US" sz="3999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ts val="5599"/>
              </a:lnSpc>
            </a:pPr>
            <a:r>
              <a:rPr lang="en-US" sz="3999" b="1" i="1" dirty="0">
                <a:solidFill>
                  <a:srgbClr val="157AA3"/>
                </a:solidFill>
                <a:latin typeface="Noto Sans Bold Italics"/>
                <a:ea typeface="Noto Sans Bold Italics"/>
                <a:cs typeface="Noto Sans Bold Italics"/>
                <a:sym typeface="Noto Sans Bold Italics"/>
              </a:rPr>
              <a:t>Example:</a:t>
            </a:r>
          </a:p>
          <a:p>
            <a:pPr>
              <a:lnSpc>
                <a:spcPts val="5599"/>
              </a:lnSpc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“I took time out for health reasons. During this period, I built resilience and self-management skills. I’m now ready to bring this focus and determination to a new role.”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endParaRPr lang="en-US" sz="3999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6394" y="725424"/>
            <a:ext cx="12146888" cy="1522476"/>
          </a:xfrm>
          <a:custGeom>
            <a:avLst/>
            <a:gdLst/>
            <a:ahLst/>
            <a:cxnLst/>
            <a:rect l="l" t="t" r="r" b="b"/>
            <a:pathLst>
              <a:path w="3199180" h="400981">
                <a:moveTo>
                  <a:pt x="32505" y="0"/>
                </a:moveTo>
                <a:lnTo>
                  <a:pt x="3166675" y="0"/>
                </a:lnTo>
                <a:cubicBezTo>
                  <a:pt x="3184627" y="0"/>
                  <a:pt x="3199180" y="14553"/>
                  <a:pt x="3199180" y="32505"/>
                </a:cubicBezTo>
                <a:lnTo>
                  <a:pt x="3199180" y="368476"/>
                </a:lnTo>
                <a:cubicBezTo>
                  <a:pt x="3199180" y="386428"/>
                  <a:pt x="3184627" y="400981"/>
                  <a:pt x="3166675" y="400981"/>
                </a:cubicBezTo>
                <a:lnTo>
                  <a:pt x="32505" y="400981"/>
                </a:lnTo>
                <a:cubicBezTo>
                  <a:pt x="14553" y="400981"/>
                  <a:pt x="0" y="386428"/>
                  <a:pt x="0" y="368476"/>
                </a:cubicBezTo>
                <a:lnTo>
                  <a:pt x="0" y="32505"/>
                </a:lnTo>
                <a:cubicBezTo>
                  <a:pt x="0" y="14553"/>
                  <a:pt x="14553" y="0"/>
                  <a:pt x="32505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3286394" y="335345"/>
            <a:ext cx="12146888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Practical Phrases for CV &amp; Interviews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33700"/>
            <a:ext cx="15133631" cy="713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“Career break to focus on health and personal development”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“Dedicated time to retraining and upskilling”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“Focused on family responsibilities, now excited to re-enter the workforce”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“Transition period that strengthened my adaptability and problem-solving”</a:t>
            </a:r>
          </a:p>
          <a:p>
            <a:pPr>
              <a:lnSpc>
                <a:spcPts val="5599"/>
              </a:lnSpc>
            </a:pPr>
            <a:endParaRPr lang="en-US" sz="3999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👉 </a:t>
            </a: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Keep it short, positive, future-focused.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15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267078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4"/>
                </a:lnTo>
                <a:lnTo>
                  <a:pt x="0" y="1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0289" y="723900"/>
            <a:ext cx="16180911" cy="1522476"/>
          </a:xfrm>
          <a:custGeom>
            <a:avLst/>
            <a:gdLst/>
            <a:ahLst/>
            <a:cxnLst/>
            <a:rect l="l" t="t" r="r" b="b"/>
            <a:pathLst>
              <a:path w="4146608" h="400981">
                <a:moveTo>
                  <a:pt x="25078" y="0"/>
                </a:moveTo>
                <a:lnTo>
                  <a:pt x="4121530" y="0"/>
                </a:lnTo>
                <a:cubicBezTo>
                  <a:pt x="4128181" y="0"/>
                  <a:pt x="4134560" y="2642"/>
                  <a:pt x="4139263" y="7345"/>
                </a:cubicBezTo>
                <a:cubicBezTo>
                  <a:pt x="4143966" y="12048"/>
                  <a:pt x="4146608" y="18427"/>
                  <a:pt x="4146608" y="25078"/>
                </a:cubicBezTo>
                <a:lnTo>
                  <a:pt x="4146608" y="375903"/>
                </a:lnTo>
                <a:cubicBezTo>
                  <a:pt x="4146608" y="382554"/>
                  <a:pt x="4143966" y="388933"/>
                  <a:pt x="4139263" y="393636"/>
                </a:cubicBezTo>
                <a:cubicBezTo>
                  <a:pt x="4134560" y="398339"/>
                  <a:pt x="4128181" y="400981"/>
                  <a:pt x="4121530" y="400981"/>
                </a:cubicBezTo>
                <a:lnTo>
                  <a:pt x="25078" y="400981"/>
                </a:lnTo>
                <a:cubicBezTo>
                  <a:pt x="18427" y="400981"/>
                  <a:pt x="12048" y="398339"/>
                  <a:pt x="7345" y="393636"/>
                </a:cubicBezTo>
                <a:cubicBezTo>
                  <a:pt x="2642" y="388933"/>
                  <a:pt x="0" y="382554"/>
                  <a:pt x="0" y="375903"/>
                </a:cubicBezTo>
                <a:lnTo>
                  <a:pt x="0" y="25078"/>
                </a:lnTo>
                <a:cubicBezTo>
                  <a:pt x="0" y="18427"/>
                  <a:pt x="2642" y="12048"/>
                  <a:pt x="7345" y="7345"/>
                </a:cubicBezTo>
                <a:cubicBezTo>
                  <a:pt x="12048" y="2642"/>
                  <a:pt x="18427" y="0"/>
                  <a:pt x="25078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1324648" y="419546"/>
            <a:ext cx="15744152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How to Talk About Challenges Without Losing Hope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33700"/>
            <a:ext cx="16230600" cy="4272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Tips:</a:t>
            </a:r>
          </a:p>
          <a:p>
            <a:pPr>
              <a:lnSpc>
                <a:spcPts val="5599"/>
              </a:lnSpc>
            </a:pPr>
            <a:endParaRPr lang="en-US" sz="3999" b="1" dirty="0">
              <a:solidFill>
                <a:srgbClr val="15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>
              <a:lnSpc>
                <a:spcPts val="5599"/>
              </a:lnSpc>
            </a:pP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✅ </a:t>
            </a: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Be honest, but brief – don’t dwell on the negative</a:t>
            </a:r>
          </a:p>
          <a:p>
            <a:pPr>
              <a:lnSpc>
                <a:spcPts val="5599"/>
              </a:lnSpc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✅ Highlight what you learned or developed</a:t>
            </a:r>
          </a:p>
          <a:p>
            <a:pPr>
              <a:lnSpc>
                <a:spcPts val="5599"/>
              </a:lnSpc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✅ Show readiness and enthusiasm for the next st</a:t>
            </a:r>
            <a:r>
              <a:rPr lang="en-US" sz="3999" u="none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ep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✅ </a:t>
            </a: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Practice your response so it feels natural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2664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4"/>
                </a:lnTo>
                <a:lnTo>
                  <a:pt x="0" y="1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11950" y="725424"/>
            <a:ext cx="10392364" cy="1522476"/>
          </a:xfrm>
          <a:custGeom>
            <a:avLst/>
            <a:gdLst/>
            <a:ahLst/>
            <a:cxnLst/>
            <a:rect l="l" t="t" r="r" b="b"/>
            <a:pathLst>
              <a:path w="2737084" h="400981">
                <a:moveTo>
                  <a:pt x="37993" y="0"/>
                </a:moveTo>
                <a:lnTo>
                  <a:pt x="2699090" y="0"/>
                </a:lnTo>
                <a:cubicBezTo>
                  <a:pt x="2720074" y="0"/>
                  <a:pt x="2737084" y="17010"/>
                  <a:pt x="2737084" y="37993"/>
                </a:cubicBezTo>
                <a:lnTo>
                  <a:pt x="2737084" y="362988"/>
                </a:lnTo>
                <a:cubicBezTo>
                  <a:pt x="2737084" y="383971"/>
                  <a:pt x="2720074" y="400981"/>
                  <a:pt x="2699090" y="400981"/>
                </a:cubicBezTo>
                <a:lnTo>
                  <a:pt x="37993" y="400981"/>
                </a:lnTo>
                <a:cubicBezTo>
                  <a:pt x="17010" y="400981"/>
                  <a:pt x="0" y="383971"/>
                  <a:pt x="0" y="362988"/>
                </a:cubicBezTo>
                <a:lnTo>
                  <a:pt x="0" y="37993"/>
                </a:lnTo>
                <a:cubicBezTo>
                  <a:pt x="0" y="17010"/>
                  <a:pt x="17010" y="0"/>
                  <a:pt x="37993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3711950" y="342900"/>
            <a:ext cx="10392364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Practice Exercise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39156"/>
            <a:ext cx="16230600" cy="4261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 breakout groups or reflection time:</a:t>
            </a:r>
          </a:p>
          <a:p>
            <a:pPr algn="just">
              <a:lnSpc>
                <a:spcPts val="5600"/>
              </a:lnSpc>
            </a:pPr>
            <a:endParaRPr lang="en-US" sz="4000" b="1" dirty="0">
              <a:solidFill>
                <a:srgbClr val="15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marL="863604" lvl="1" indent="-431802" algn="just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Write 1–2 sentences you could use to explain a career gap</a:t>
            </a:r>
          </a:p>
          <a:p>
            <a:pPr marL="863604" lvl="1" indent="-431802" algn="just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Reframe it into a positive, strengths-based message</a:t>
            </a:r>
          </a:p>
          <a:p>
            <a:pPr marL="863604" lvl="1" indent="-431802" algn="just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Share (optional) with the group or chat</a:t>
            </a:r>
          </a:p>
          <a:p>
            <a:pPr algn="just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32252" y="723900"/>
            <a:ext cx="9610379" cy="1522476"/>
          </a:xfrm>
          <a:custGeom>
            <a:avLst/>
            <a:gdLst/>
            <a:ahLst/>
            <a:cxnLst/>
            <a:rect l="l" t="t" r="r" b="b"/>
            <a:pathLst>
              <a:path w="2531129" h="400981">
                <a:moveTo>
                  <a:pt x="41085" y="0"/>
                </a:moveTo>
                <a:lnTo>
                  <a:pt x="2490044" y="0"/>
                </a:lnTo>
                <a:cubicBezTo>
                  <a:pt x="2512735" y="0"/>
                  <a:pt x="2531129" y="18394"/>
                  <a:pt x="2531129" y="41085"/>
                </a:cubicBezTo>
                <a:lnTo>
                  <a:pt x="2531129" y="359897"/>
                </a:lnTo>
                <a:cubicBezTo>
                  <a:pt x="2531129" y="382587"/>
                  <a:pt x="2512735" y="400981"/>
                  <a:pt x="2490044" y="400981"/>
                </a:cubicBezTo>
                <a:lnTo>
                  <a:pt x="41085" y="400981"/>
                </a:lnTo>
                <a:cubicBezTo>
                  <a:pt x="18394" y="400981"/>
                  <a:pt x="0" y="382587"/>
                  <a:pt x="0" y="359897"/>
                </a:cubicBezTo>
                <a:lnTo>
                  <a:pt x="0" y="41085"/>
                </a:lnTo>
                <a:cubicBezTo>
                  <a:pt x="0" y="18394"/>
                  <a:pt x="18394" y="0"/>
                  <a:pt x="41085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432252" y="342900"/>
            <a:ext cx="9610379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Examples of Strong Stories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33700"/>
            <a:ext cx="16547502" cy="569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Before:</a:t>
            </a:r>
          </a:p>
          <a:p>
            <a:pPr>
              <a:lnSpc>
                <a:spcPts val="5600"/>
              </a:lnSpc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“I haven’t worked for years because of my health.”</a:t>
            </a:r>
          </a:p>
          <a:p>
            <a:pPr>
              <a:lnSpc>
                <a:spcPts val="5600"/>
              </a:lnSpc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>
              <a:lnSpc>
                <a:spcPts val="5600"/>
              </a:lnSpc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After:</a:t>
            </a:r>
          </a:p>
          <a:p>
            <a:pPr>
              <a:lnSpc>
                <a:spcPts val="5600"/>
              </a:lnSpc>
            </a:pP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“I took time out to focus on my health, and in that time, I developed resilience and strong self-management. I’m now ready to bring these strengths to my next role.”</a:t>
            </a:r>
          </a:p>
          <a:p>
            <a:pPr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4965" y="723900"/>
            <a:ext cx="9556562" cy="1522476"/>
          </a:xfrm>
          <a:custGeom>
            <a:avLst/>
            <a:gdLst/>
            <a:ahLst/>
            <a:cxnLst/>
            <a:rect l="l" t="t" r="r" b="b"/>
            <a:pathLst>
              <a:path w="2516955" h="400981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9665"/>
                </a:lnTo>
                <a:cubicBezTo>
                  <a:pt x="2516955" y="382484"/>
                  <a:pt x="2498457" y="400981"/>
                  <a:pt x="2475639" y="400981"/>
                </a:cubicBezTo>
                <a:lnTo>
                  <a:pt x="41316" y="400981"/>
                </a:lnTo>
                <a:cubicBezTo>
                  <a:pt x="18498" y="400981"/>
                  <a:pt x="0" y="382484"/>
                  <a:pt x="0" y="359665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214965" y="411545"/>
            <a:ext cx="9556562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Additional Tips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33700"/>
            <a:ext cx="16547502" cy="4261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Use your cover letter to </a:t>
            </a: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address a gap briefly</a:t>
            </a: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, if needed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Focus your CV on skills and achievements rather than dates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Consider a functional CV format (skills-based)</a:t>
            </a:r>
          </a:p>
          <a:p>
            <a:pPr marL="863599" lvl="1" indent="-431800">
              <a:lnSpc>
                <a:spcPts val="5599"/>
              </a:lnSpc>
              <a:buFont typeface="Arial"/>
              <a:buChar char="•"/>
            </a:pPr>
            <a:r>
              <a:rPr lang="en-US" sz="3999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Leverage volunteering, courses, or freelance projects as “experience”</a:t>
            </a:r>
          </a:p>
          <a:p>
            <a:pPr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15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4"/>
                </a:lnTo>
                <a:lnTo>
                  <a:pt x="0" y="1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4965" y="723900"/>
            <a:ext cx="9556562" cy="1522476"/>
          </a:xfrm>
          <a:custGeom>
            <a:avLst/>
            <a:gdLst/>
            <a:ahLst/>
            <a:cxnLst/>
            <a:rect l="l" t="t" r="r" b="b"/>
            <a:pathLst>
              <a:path w="2516955" h="400981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9665"/>
                </a:lnTo>
                <a:cubicBezTo>
                  <a:pt x="2516955" y="382484"/>
                  <a:pt x="2498457" y="400981"/>
                  <a:pt x="2475639" y="400981"/>
                </a:cubicBezTo>
                <a:lnTo>
                  <a:pt x="41316" y="400981"/>
                </a:lnTo>
                <a:cubicBezTo>
                  <a:pt x="18498" y="400981"/>
                  <a:pt x="0" y="382484"/>
                  <a:pt x="0" y="359665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214965" y="411545"/>
            <a:ext cx="9556562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Q&amp;A / Discussion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82055"/>
            <a:ext cx="16383000" cy="63524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48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Do you have any questions? </a:t>
            </a:r>
          </a:p>
          <a:p>
            <a:pPr algn="ctr">
              <a:lnSpc>
                <a:spcPts val="6859"/>
              </a:lnSpc>
            </a:pPr>
            <a:r>
              <a:rPr lang="en-US" sz="4899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It is your time!</a:t>
            </a:r>
          </a:p>
          <a:p>
            <a:pPr algn="just">
              <a:lnSpc>
                <a:spcPts val="5600"/>
              </a:lnSpc>
            </a:pPr>
            <a:endParaRPr lang="en-US" sz="4899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6160"/>
              </a:lnSpc>
            </a:pPr>
            <a:r>
              <a:rPr lang="en-US" sz="44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Thank you for showing up. That’s a win in itself!</a:t>
            </a:r>
          </a:p>
          <a:p>
            <a:pPr algn="ctr">
              <a:lnSpc>
                <a:spcPts val="6160"/>
              </a:lnSpc>
            </a:pPr>
            <a:endParaRPr lang="en-US" sz="4400" b="1" dirty="0">
              <a:solidFill>
                <a:srgbClr val="157AA3"/>
              </a:solidFill>
              <a:latin typeface="Noto Sans Bold"/>
              <a:ea typeface="Noto Sans Bold"/>
              <a:cs typeface="Noto Sans Bold"/>
              <a:sym typeface="Noto Sans Bold"/>
            </a:endParaRPr>
          </a:p>
          <a:p>
            <a:pPr algn="ctr">
              <a:lnSpc>
                <a:spcPts val="6160"/>
              </a:lnSpc>
            </a:pPr>
            <a:r>
              <a:rPr lang="en-US" sz="44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You are not alone on this path</a:t>
            </a:r>
          </a:p>
          <a:p>
            <a:pPr algn="ctr">
              <a:lnSpc>
                <a:spcPts val="6160"/>
              </a:lnSpc>
            </a:pPr>
            <a:r>
              <a:rPr lang="en-US" sz="44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Your journey is valid and supported</a:t>
            </a:r>
          </a:p>
          <a:p>
            <a:pPr algn="just">
              <a:lnSpc>
                <a:spcPts val="5600"/>
              </a:lnSpc>
              <a:spcBef>
                <a:spcPct val="0"/>
              </a:spcBef>
            </a:pPr>
            <a:endParaRPr lang="en-US" sz="44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4965" y="723900"/>
            <a:ext cx="9556562" cy="1522476"/>
          </a:xfrm>
          <a:custGeom>
            <a:avLst/>
            <a:gdLst/>
            <a:ahLst/>
            <a:cxnLst/>
            <a:rect l="l" t="t" r="r" b="b"/>
            <a:pathLst>
              <a:path w="2516955" h="400981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9665"/>
                </a:lnTo>
                <a:cubicBezTo>
                  <a:pt x="2516955" y="382484"/>
                  <a:pt x="2498457" y="400981"/>
                  <a:pt x="2475639" y="400981"/>
                </a:cubicBezTo>
                <a:lnTo>
                  <a:pt x="41316" y="400981"/>
                </a:lnTo>
                <a:cubicBezTo>
                  <a:pt x="18498" y="400981"/>
                  <a:pt x="0" y="382484"/>
                  <a:pt x="0" y="359665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214965" y="342900"/>
            <a:ext cx="9556562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Resources &amp; Support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33700"/>
            <a:ext cx="16230600" cy="4261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4" lvl="1" indent="-431802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Open Doors Initiative | Towards Work </a:t>
            </a:r>
            <a:r>
              <a:rPr lang="en-US" sz="4000" dirty="0" err="1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Programme</a:t>
            </a: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863604" lvl="1" indent="-431802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Disability-friendly employers &amp; job boards</a:t>
            </a:r>
          </a:p>
          <a:p>
            <a:pPr marL="863604" lvl="1" indent="-431802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Free/affordable online upskilling platforms (Coursera, LinkedIn Learning, etc.)</a:t>
            </a:r>
          </a:p>
          <a:p>
            <a:pPr marL="863604" lvl="1" indent="-431802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Employee Assistance </a:t>
            </a:r>
            <a:r>
              <a:rPr lang="en-US" sz="4000" dirty="0" err="1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Programmes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/ Support networks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33282" y="8304557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8" y="0"/>
                </a:lnTo>
                <a:lnTo>
                  <a:pt x="2854718" y="1982443"/>
                </a:lnTo>
                <a:lnTo>
                  <a:pt x="0" y="19824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14965" y="723900"/>
            <a:ext cx="9556562" cy="1522476"/>
          </a:xfrm>
          <a:custGeom>
            <a:avLst/>
            <a:gdLst/>
            <a:ahLst/>
            <a:cxnLst/>
            <a:rect l="l" t="t" r="r" b="b"/>
            <a:pathLst>
              <a:path w="2516955" h="400981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9665"/>
                </a:lnTo>
                <a:cubicBezTo>
                  <a:pt x="2516955" y="382484"/>
                  <a:pt x="2498457" y="400981"/>
                  <a:pt x="2475639" y="400981"/>
                </a:cubicBezTo>
                <a:lnTo>
                  <a:pt x="41316" y="400981"/>
                </a:lnTo>
                <a:cubicBezTo>
                  <a:pt x="18498" y="400981"/>
                  <a:pt x="0" y="382484"/>
                  <a:pt x="0" y="359665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Grp="1"/>
          </p:cNvSpPr>
          <p:nvPr>
            <p:ph type="title" idx="4294967295"/>
          </p:nvPr>
        </p:nvSpPr>
        <p:spPr>
          <a:xfrm>
            <a:off x="4214965" y="411545"/>
            <a:ext cx="9556562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Closing &amp; Key Takeaways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" y="2933700"/>
            <a:ext cx="16230600" cy="5698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604" lvl="1" indent="-431802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Gaps ≠ weakness → they are chapters of growth</a:t>
            </a:r>
          </a:p>
          <a:p>
            <a:pPr marL="863604" lvl="1" indent="-431802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Own your story with confidence</a:t>
            </a:r>
          </a:p>
          <a:p>
            <a:pPr marL="863604" lvl="1" indent="-431802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Keep explanations short, positive, and forward-looking</a:t>
            </a:r>
          </a:p>
          <a:p>
            <a:pPr marL="863604" lvl="1" indent="-431802" algn="l">
              <a:lnSpc>
                <a:spcPts val="5600"/>
              </a:lnSpc>
              <a:buFont typeface="Arial"/>
              <a:buChar char="•"/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You have unique strengths that employers value</a:t>
            </a:r>
          </a:p>
          <a:p>
            <a:pPr algn="l">
              <a:lnSpc>
                <a:spcPts val="5600"/>
              </a:lnSpc>
            </a:pPr>
            <a:endParaRPr lang="en-US" sz="4000" dirty="0">
              <a:solidFill>
                <a:srgbClr val="157AA3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5600"/>
              </a:lnSpc>
            </a:pP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“</a:t>
            </a:r>
            <a:r>
              <a:rPr lang="en-US" sz="4000" b="1" dirty="0">
                <a:solidFill>
                  <a:srgbClr val="157AA3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Your gap is not the end of your story.</a:t>
            </a:r>
            <a:r>
              <a:rPr lang="en-US" sz="4000" dirty="0">
                <a:solidFill>
                  <a:srgbClr val="157AA3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4000" i="1" dirty="0">
                <a:solidFill>
                  <a:srgbClr val="157AA3"/>
                </a:solidFill>
                <a:latin typeface="Noto Sans Italics"/>
                <a:ea typeface="Noto Sans Italics"/>
                <a:cs typeface="Noto Sans Italics"/>
                <a:sym typeface="Noto Sans Italics"/>
              </a:rPr>
              <a:t>It’s part of what makes you resilient, adaptable, and valuable.”</a:t>
            </a:r>
          </a:p>
          <a:p>
            <a:pPr algn="l">
              <a:lnSpc>
                <a:spcPts val="5600"/>
              </a:lnSpc>
              <a:spcBef>
                <a:spcPct val="0"/>
              </a:spcBef>
            </a:pPr>
            <a:endParaRPr lang="en-US" sz="4000" i="1" dirty="0">
              <a:solidFill>
                <a:srgbClr val="157AA3"/>
              </a:solidFill>
              <a:latin typeface="Noto Sans Italics"/>
              <a:ea typeface="Noto Sans Italics"/>
              <a:cs typeface="Noto Sans Italics"/>
              <a:sym typeface="Noto Sans Itali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160853" y="399613"/>
            <a:ext cx="2854718" cy="1982443"/>
          </a:xfrm>
          <a:custGeom>
            <a:avLst/>
            <a:gdLst/>
            <a:ahLst/>
            <a:cxnLst/>
            <a:rect l="l" t="t" r="r" b="b"/>
            <a:pathLst>
              <a:path w="2854718" h="1982443">
                <a:moveTo>
                  <a:pt x="0" y="0"/>
                </a:moveTo>
                <a:lnTo>
                  <a:pt x="2854719" y="0"/>
                </a:lnTo>
                <a:lnTo>
                  <a:pt x="2854719" y="1982444"/>
                </a:lnTo>
                <a:lnTo>
                  <a:pt x="0" y="1982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07107" y="6896100"/>
            <a:ext cx="4441493" cy="1522476"/>
          </a:xfrm>
          <a:custGeom>
            <a:avLst/>
            <a:gdLst/>
            <a:ahLst/>
            <a:cxnLst/>
            <a:rect l="l" t="t" r="r" b="b"/>
            <a:pathLst>
              <a:path w="1169776" h="400981">
                <a:moveTo>
                  <a:pt x="88898" y="0"/>
                </a:moveTo>
                <a:lnTo>
                  <a:pt x="1080878" y="0"/>
                </a:lnTo>
                <a:cubicBezTo>
                  <a:pt x="1129975" y="0"/>
                  <a:pt x="1169776" y="39801"/>
                  <a:pt x="1169776" y="88898"/>
                </a:cubicBezTo>
                <a:lnTo>
                  <a:pt x="1169776" y="312084"/>
                </a:lnTo>
                <a:cubicBezTo>
                  <a:pt x="1169776" y="335661"/>
                  <a:pt x="1160410" y="358272"/>
                  <a:pt x="1143738" y="374944"/>
                </a:cubicBezTo>
                <a:cubicBezTo>
                  <a:pt x="1127067" y="391615"/>
                  <a:pt x="1104455" y="400981"/>
                  <a:pt x="1080878" y="400981"/>
                </a:cubicBezTo>
                <a:lnTo>
                  <a:pt x="88898" y="400981"/>
                </a:lnTo>
                <a:cubicBezTo>
                  <a:pt x="39801" y="400981"/>
                  <a:pt x="0" y="361180"/>
                  <a:pt x="0" y="312084"/>
                </a:cubicBezTo>
                <a:lnTo>
                  <a:pt x="0" y="88898"/>
                </a:lnTo>
                <a:cubicBezTo>
                  <a:pt x="0" y="39801"/>
                  <a:pt x="39801" y="0"/>
                  <a:pt x="88898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723900"/>
            <a:ext cx="9556562" cy="1522476"/>
          </a:xfrm>
          <a:custGeom>
            <a:avLst/>
            <a:gdLst/>
            <a:ahLst/>
            <a:cxnLst/>
            <a:rect l="l" t="t" r="r" b="b"/>
            <a:pathLst>
              <a:path w="2516955" h="400981">
                <a:moveTo>
                  <a:pt x="41316" y="0"/>
                </a:moveTo>
                <a:lnTo>
                  <a:pt x="2475639" y="0"/>
                </a:lnTo>
                <a:cubicBezTo>
                  <a:pt x="2498457" y="0"/>
                  <a:pt x="2516955" y="18498"/>
                  <a:pt x="2516955" y="41316"/>
                </a:cubicBezTo>
                <a:lnTo>
                  <a:pt x="2516955" y="359665"/>
                </a:lnTo>
                <a:cubicBezTo>
                  <a:pt x="2516955" y="382484"/>
                  <a:pt x="2498457" y="400981"/>
                  <a:pt x="2475639" y="400981"/>
                </a:cubicBezTo>
                <a:lnTo>
                  <a:pt x="41316" y="400981"/>
                </a:lnTo>
                <a:cubicBezTo>
                  <a:pt x="18498" y="400981"/>
                  <a:pt x="0" y="382484"/>
                  <a:pt x="0" y="359665"/>
                </a:cubicBezTo>
                <a:lnTo>
                  <a:pt x="0" y="41316"/>
                </a:lnTo>
                <a:cubicBezTo>
                  <a:pt x="0" y="18498"/>
                  <a:pt x="18498" y="0"/>
                  <a:pt x="41316" y="0"/>
                </a:cubicBezTo>
                <a:close/>
              </a:path>
            </a:pathLst>
          </a:custGeom>
          <a:solidFill>
            <a:srgbClr val="157AA3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>
            <a:spLocks noGrp="1"/>
          </p:cNvSpPr>
          <p:nvPr>
            <p:ph type="title" idx="4294967295"/>
          </p:nvPr>
        </p:nvSpPr>
        <p:spPr>
          <a:xfrm>
            <a:off x="914400" y="342900"/>
            <a:ext cx="9556562" cy="2064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50800" tIns="50800" rIns="50800" bIns="50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henomena"/>
                <a:ea typeface="Phenomena"/>
                <a:cs typeface="Phenomena"/>
                <a:sym typeface="Phenomena"/>
              </a:rPr>
              <a:t>Get in touch with us!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29000" y="6495689"/>
            <a:ext cx="4441493" cy="206495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FFFFFF"/>
                </a:solidFill>
                <a:latin typeface="Phenomena"/>
                <a:ea typeface="Phenomena"/>
                <a:cs typeface="Phenomena"/>
                <a:sym typeface="Phenomena"/>
              </a:rPr>
              <a:t>Thank You</a:t>
            </a:r>
          </a:p>
        </p:txBody>
      </p:sp>
      <p:sp>
        <p:nvSpPr>
          <p:cNvPr id="6" name="Freeform 6" descr="Smiling dark haired woman working at a laptop"/>
          <p:cNvSpPr/>
          <p:nvPr/>
        </p:nvSpPr>
        <p:spPr>
          <a:xfrm>
            <a:off x="10980051" y="0"/>
            <a:ext cx="7307949" cy="10287000"/>
          </a:xfrm>
          <a:custGeom>
            <a:avLst/>
            <a:gdLst/>
            <a:ahLst/>
            <a:cxnLst/>
            <a:rect l="l" t="t" r="r" b="b"/>
            <a:pathLst>
              <a:path w="7307949" h="10287000">
                <a:moveTo>
                  <a:pt x="0" y="0"/>
                </a:moveTo>
                <a:lnTo>
                  <a:pt x="7307949" y="0"/>
                </a:lnTo>
                <a:lnTo>
                  <a:pt x="730794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3666" r="-236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980051" y="9030015"/>
            <a:ext cx="7307949" cy="1256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6"/>
              </a:lnSpc>
            </a:pPr>
            <a:r>
              <a:rPr lang="en-US" sz="3434" b="1" spc="-1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www.coachingclosetoyou.com</a:t>
            </a:r>
          </a:p>
          <a:p>
            <a:pPr algn="l">
              <a:lnSpc>
                <a:spcPts val="3296"/>
              </a:lnSpc>
            </a:pPr>
            <a:r>
              <a:rPr lang="en-US" sz="3434" b="1" spc="-133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@coachingclosetoyou.en</a:t>
            </a:r>
          </a:p>
          <a:p>
            <a:pPr algn="l">
              <a:lnSpc>
                <a:spcPts val="3296"/>
              </a:lnSpc>
            </a:pPr>
            <a:r>
              <a:rPr lang="en-US" sz="3434" b="1" spc="-13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melissa@coachingclosetoyou.com</a:t>
            </a:r>
          </a:p>
        </p:txBody>
      </p:sp>
      <p:pic>
        <p:nvPicPr>
          <p:cNvPr id="11" name="Picture 11" descr="QR code with website lin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2933700"/>
            <a:ext cx="3511296" cy="35112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AC8C06E08C8C4683D19BB8EE4A434F" ma:contentTypeVersion="19" ma:contentTypeDescription="Create a new document." ma:contentTypeScope="" ma:versionID="983f6f9dd4c1d9d22fe7bae92d56128b">
  <xsd:schema xmlns:xsd="http://www.w3.org/2001/XMLSchema" xmlns:xs="http://www.w3.org/2001/XMLSchema" xmlns:p="http://schemas.microsoft.com/office/2006/metadata/properties" xmlns:ns2="e8da94fe-379d-4fae-b845-66df80e43f20" xmlns:ns3="7942bc85-dec1-418e-b79a-c67ed2b3bf95" targetNamespace="http://schemas.microsoft.com/office/2006/metadata/properties" ma:root="true" ma:fieldsID="3ce91d10ce8408d3133e27005c0aae72" ns2:_="" ns3:_="">
    <xsd:import namespace="e8da94fe-379d-4fae-b845-66df80e43f20"/>
    <xsd:import namespace="7942bc85-dec1-418e-b79a-c67ed2b3bf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da94fe-379d-4fae-b845-66df80e43f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4925d93-7c05-4a14-962c-e5fd9e076e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42bc85-dec1-418e-b79a-c67ed2b3bf9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32c1ad5-3ed0-4b64-8129-c4a0592da68f}" ma:internalName="TaxCatchAll" ma:showField="CatchAllData" ma:web="7942bc85-dec1-418e-b79a-c67ed2b3bf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da94fe-379d-4fae-b845-66df80e43f20">
      <Terms xmlns="http://schemas.microsoft.com/office/infopath/2007/PartnerControls"/>
    </lcf76f155ced4ddcb4097134ff3c332f>
    <TaxCatchAll xmlns="7942bc85-dec1-418e-b79a-c67ed2b3bf95" xsi:nil="true"/>
  </documentManagement>
</p:properties>
</file>

<file path=customXml/itemProps1.xml><?xml version="1.0" encoding="utf-8"?>
<ds:datastoreItem xmlns:ds="http://schemas.openxmlformats.org/officeDocument/2006/customXml" ds:itemID="{0DC1FEDC-7A18-4AC9-A1AC-D2E14AEA1BC4}"/>
</file>

<file path=customXml/itemProps2.xml><?xml version="1.0" encoding="utf-8"?>
<ds:datastoreItem xmlns:ds="http://schemas.openxmlformats.org/officeDocument/2006/customXml" ds:itemID="{A8510F72-3920-460C-ADEF-65A2AF696F25}"/>
</file>

<file path=customXml/itemProps3.xml><?xml version="1.0" encoding="utf-8"?>
<ds:datastoreItem xmlns:ds="http://schemas.openxmlformats.org/officeDocument/2006/customXml" ds:itemID="{2097D47C-4838-4264-B078-8A6625398E92}"/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703</Words>
  <Application>Microsoft Macintosh PowerPoint</Application>
  <PresentationFormat>Custom</PresentationFormat>
  <Paragraphs>123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Noto Sans</vt:lpstr>
      <vt:lpstr>Phenomena Bold</vt:lpstr>
      <vt:lpstr>Noto Sans Bold Italics</vt:lpstr>
      <vt:lpstr>Times New Roman Bold</vt:lpstr>
      <vt:lpstr>Noto Sans Bold</vt:lpstr>
      <vt:lpstr>Noto Sans Italics</vt:lpstr>
      <vt:lpstr>Open Sans Bold</vt:lpstr>
      <vt:lpstr>Phenomena</vt:lpstr>
      <vt:lpstr>Arial</vt:lpstr>
      <vt:lpstr>Calibri</vt:lpstr>
      <vt:lpstr>Office Theme</vt:lpstr>
      <vt:lpstr>How to Talk About Gaps  &amp;  Challenges in Your CV</vt:lpstr>
      <vt:lpstr>Who am I</vt:lpstr>
      <vt:lpstr>Today you'll learn </vt:lpstr>
      <vt:lpstr>Why Career Gaps Happen</vt:lpstr>
      <vt:lpstr>Reframing Gaps as Growth</vt:lpstr>
      <vt:lpstr>Strengths-Based Storytelling</vt:lpstr>
      <vt:lpstr>Practical Phrases for CV &amp; Interviews</vt:lpstr>
      <vt:lpstr>How to Talk About Challenges Without Losing Hope</vt:lpstr>
      <vt:lpstr>Practice Exercise</vt:lpstr>
      <vt:lpstr>Examples of Strong Stories</vt:lpstr>
      <vt:lpstr>Additional Tips</vt:lpstr>
      <vt:lpstr>Q&amp;A / Discussion</vt:lpstr>
      <vt:lpstr>Resources &amp; Support</vt:lpstr>
      <vt:lpstr>Closing &amp; Key Takeaways</vt:lpstr>
      <vt:lpstr>Get in touch with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Talk About Gaps &amp; Challenges in Your CV</dc:title>
  <dc:creator>Melissa Roa</dc:creator>
  <cp:lastModifiedBy>Jessica Reid</cp:lastModifiedBy>
  <cp:revision>3</cp:revision>
  <dcterms:created xsi:type="dcterms:W3CDTF">2006-08-16T00:00:00Z</dcterms:created>
  <dcterms:modified xsi:type="dcterms:W3CDTF">2026-04-13T14:01:07Z</dcterms:modified>
  <dc:identifier>DAGyzCyYco8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0x010100B8AC8C06E08C8C4683D19BB8EE4A434F</vt:lpwstr>
  </property>
</Properties>
</file>